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23" r:id="rId3"/>
    <p:sldId id="337" r:id="rId4"/>
    <p:sldId id="375" r:id="rId5"/>
    <p:sldId id="341" r:id="rId6"/>
    <p:sldId id="310" r:id="rId7"/>
    <p:sldId id="377" r:id="rId8"/>
    <p:sldId id="378" r:id="rId9"/>
    <p:sldId id="386" r:id="rId10"/>
    <p:sldId id="369" r:id="rId11"/>
    <p:sldId id="324" r:id="rId12"/>
    <p:sldId id="278" r:id="rId13"/>
    <p:sldId id="388" r:id="rId14"/>
    <p:sldId id="342" r:id="rId15"/>
    <p:sldId id="389" r:id="rId16"/>
    <p:sldId id="390" r:id="rId17"/>
    <p:sldId id="343" r:id="rId18"/>
    <p:sldId id="391" r:id="rId19"/>
    <p:sldId id="350" r:id="rId20"/>
    <p:sldId id="345" r:id="rId21"/>
    <p:sldId id="392" r:id="rId22"/>
    <p:sldId id="393" r:id="rId23"/>
    <p:sldId id="395" r:id="rId24"/>
    <p:sldId id="396" r:id="rId25"/>
    <p:sldId id="325" r:id="rId26"/>
    <p:sldId id="397" r:id="rId27"/>
    <p:sldId id="398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علاء البدر" initials="علا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F7F"/>
    <a:srgbClr val="CF7977"/>
    <a:srgbClr val="C20E93"/>
    <a:srgbClr val="D7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>
      <p:cViewPr varScale="1">
        <p:scale>
          <a:sx n="74" d="100"/>
          <a:sy n="74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835AE-1C1A-40A0-A237-354641B13EE4}" type="doc">
      <dgm:prSet loTypeId="urn:microsoft.com/office/officeart/2005/8/layout/vList5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1DE2B1EA-B88B-472B-8411-1A178B5F8CEC}">
      <dgm:prSet phldrT="[Text]" custT="1"/>
      <dgm:spPr/>
      <dgm:t>
        <a:bodyPr/>
        <a:lstStyle/>
        <a:p>
          <a:pPr algn="l" rtl="0"/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Establishes effective communication with the child.</a:t>
          </a:r>
          <a:endParaRPr lang="ar-IQ" sz="3200" dirty="0">
            <a:latin typeface="Times New Roman" panose="02020603050405020304" pitchFamily="18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7914E37-EE13-4B53-8596-D1BD73619063}" type="parTrans" cxnId="{12378C73-ADAD-4E4B-A61E-6A8DE0793D05}">
      <dgm:prSet/>
      <dgm:spPr/>
      <dgm:t>
        <a:bodyPr/>
        <a:lstStyle/>
        <a:p>
          <a:pPr rtl="1"/>
          <a:endParaRPr lang="ar-IQ"/>
        </a:p>
      </dgm:t>
    </dgm:pt>
    <dgm:pt modelId="{CD5DEDB7-2273-4ACF-AD97-3F97550645A4}" type="sibTrans" cxnId="{12378C73-ADAD-4E4B-A61E-6A8DE0793D05}">
      <dgm:prSet/>
      <dgm:spPr/>
      <dgm:t>
        <a:bodyPr/>
        <a:lstStyle/>
        <a:p>
          <a:pPr rtl="1"/>
          <a:endParaRPr lang="ar-IQ"/>
        </a:p>
      </dgm:t>
    </dgm:pt>
    <dgm:pt modelId="{C9D540AA-C222-45A6-A47D-018233658746}">
      <dgm:prSet phldrT="[Text]" custT="1"/>
      <dgm:spPr/>
      <dgm:t>
        <a:bodyPr/>
        <a:lstStyle/>
        <a:p>
          <a:pPr rtl="1"/>
          <a:r>
            <a:rPr lang="en-US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Objectives:-</a:t>
          </a:r>
          <a:endParaRPr lang="ar-IQ" sz="3200" dirty="0"/>
        </a:p>
      </dgm:t>
    </dgm:pt>
    <dgm:pt modelId="{C63A8D02-BF10-4C86-B0A3-81267BAB48AE}" type="sibTrans" cxnId="{10CF3AB2-ECF6-4C31-A5DF-93F40D160265}">
      <dgm:prSet/>
      <dgm:spPr/>
      <dgm:t>
        <a:bodyPr/>
        <a:lstStyle/>
        <a:p>
          <a:pPr rtl="1"/>
          <a:endParaRPr lang="ar-IQ"/>
        </a:p>
      </dgm:t>
    </dgm:pt>
    <dgm:pt modelId="{EB507855-5B7C-4FB2-9E46-0DBB6E63195A}" type="parTrans" cxnId="{10CF3AB2-ECF6-4C31-A5DF-93F40D160265}">
      <dgm:prSet/>
      <dgm:spPr/>
      <dgm:t>
        <a:bodyPr/>
        <a:lstStyle/>
        <a:p>
          <a:pPr rtl="1"/>
          <a:endParaRPr lang="ar-IQ"/>
        </a:p>
      </dgm:t>
    </dgm:pt>
    <dgm:pt modelId="{1D88CC0B-6111-4CEE-B1FC-1010F7BC2DF9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Gains child’s confidence and acceptance of dental treatment.</a:t>
          </a:r>
          <a:endParaRPr lang="en-US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585E8-1A48-4D0C-AB77-2580E5C9BD0C}" type="parTrans" cxnId="{B43B7F31-4C84-43C9-839B-B5D32AEE4116}">
      <dgm:prSet/>
      <dgm:spPr/>
      <dgm:t>
        <a:bodyPr/>
        <a:lstStyle/>
        <a:p>
          <a:endParaRPr lang="en-US"/>
        </a:p>
      </dgm:t>
    </dgm:pt>
    <dgm:pt modelId="{7172F335-6A44-4519-8B3F-F750976CCA2A}" type="sibTrans" cxnId="{B43B7F31-4C84-43C9-839B-B5D32AEE4116}">
      <dgm:prSet/>
      <dgm:spPr/>
      <dgm:t>
        <a:bodyPr/>
        <a:lstStyle/>
        <a:p>
          <a:endParaRPr lang="en-US"/>
        </a:p>
      </dgm:t>
    </dgm:pt>
    <dgm:pt modelId="{E998A614-8390-4D03-8776-E15D8ED97563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Provides a comfortable environment for the dental team to work in.</a:t>
          </a:r>
          <a:endParaRPr lang="ar-IQ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8152A-7B63-482C-A36E-A67D237FB2DF}" type="parTrans" cxnId="{35E78BE8-A577-48DA-930F-D728E9D0D4A8}">
      <dgm:prSet/>
      <dgm:spPr/>
      <dgm:t>
        <a:bodyPr/>
        <a:lstStyle/>
        <a:p>
          <a:endParaRPr lang="en-US"/>
        </a:p>
      </dgm:t>
    </dgm:pt>
    <dgm:pt modelId="{94EFC01D-EA37-4D37-8D81-F215B0F377BB}" type="sibTrans" cxnId="{35E78BE8-A577-48DA-930F-D728E9D0D4A8}">
      <dgm:prSet/>
      <dgm:spPr/>
      <dgm:t>
        <a:bodyPr/>
        <a:lstStyle/>
        <a:p>
          <a:endParaRPr lang="en-US"/>
        </a:p>
      </dgm:t>
    </dgm:pt>
    <dgm:pt modelId="{A3A9FF0E-FCE8-4C56-A0CE-76DF567DF6F3}" type="pres">
      <dgm:prSet presAssocID="{B97835AE-1C1A-40A0-A237-354641B13E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7D9B8B7-5869-4C60-99BC-301BFDE5030D}" type="pres">
      <dgm:prSet presAssocID="{C9D540AA-C222-45A6-A47D-018233658746}" presName="linNode" presStyleCnt="0"/>
      <dgm:spPr/>
      <dgm:t>
        <a:bodyPr/>
        <a:lstStyle/>
        <a:p>
          <a:pPr rtl="1"/>
          <a:endParaRPr lang="ar-IQ"/>
        </a:p>
      </dgm:t>
    </dgm:pt>
    <dgm:pt modelId="{140E46B9-B80B-4C1F-8FF3-CA9E22F71EB0}" type="pres">
      <dgm:prSet presAssocID="{C9D540AA-C222-45A6-A47D-018233658746}" presName="parentText" presStyleLbl="node1" presStyleIdx="0" presStyleCnt="1" custScaleX="91660" custScaleY="67518" custLinFactNeighborX="-3664" custLinFactNeighborY="-570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A13C70A-EAF8-421E-B1E5-8502B5A46BA6}" type="pres">
      <dgm:prSet presAssocID="{C9D540AA-C222-45A6-A47D-018233658746}" presName="descendantText" presStyleLbl="alignAccFollowNode1" presStyleIdx="0" presStyleCnt="1" custScaleX="87676" custScaleY="129887" custLinFactNeighborX="-5338" custLinFactNeighborY="128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C960C23-F02F-4EC5-930C-D3B8795090F2}" type="presOf" srcId="{C9D540AA-C222-45A6-A47D-018233658746}" destId="{140E46B9-B80B-4C1F-8FF3-CA9E22F71EB0}" srcOrd="0" destOrd="0" presId="urn:microsoft.com/office/officeart/2005/8/layout/vList5"/>
    <dgm:cxn modelId="{7B6AB3AA-A0A6-4C53-AD7E-0670BDA3811D}" type="presOf" srcId="{1DE2B1EA-B88B-472B-8411-1A178B5F8CEC}" destId="{3A13C70A-EAF8-421E-B1E5-8502B5A46BA6}" srcOrd="0" destOrd="0" presId="urn:microsoft.com/office/officeart/2005/8/layout/vList5"/>
    <dgm:cxn modelId="{2F7B456A-33A9-46EA-8430-AB767D62EC8B}" type="presOf" srcId="{E998A614-8390-4D03-8776-E15D8ED97563}" destId="{3A13C70A-EAF8-421E-B1E5-8502B5A46BA6}" srcOrd="0" destOrd="2" presId="urn:microsoft.com/office/officeart/2005/8/layout/vList5"/>
    <dgm:cxn modelId="{66B0859B-F7EB-4292-AA0A-5DA78396630C}" type="presOf" srcId="{1D88CC0B-6111-4CEE-B1FC-1010F7BC2DF9}" destId="{3A13C70A-EAF8-421E-B1E5-8502B5A46BA6}" srcOrd="0" destOrd="1" presId="urn:microsoft.com/office/officeart/2005/8/layout/vList5"/>
    <dgm:cxn modelId="{10CF3AB2-ECF6-4C31-A5DF-93F40D160265}" srcId="{B97835AE-1C1A-40A0-A237-354641B13EE4}" destId="{C9D540AA-C222-45A6-A47D-018233658746}" srcOrd="0" destOrd="0" parTransId="{EB507855-5B7C-4FB2-9E46-0DBB6E63195A}" sibTransId="{C63A8D02-BF10-4C86-B0A3-81267BAB48AE}"/>
    <dgm:cxn modelId="{12378C73-ADAD-4E4B-A61E-6A8DE0793D05}" srcId="{C9D540AA-C222-45A6-A47D-018233658746}" destId="{1DE2B1EA-B88B-472B-8411-1A178B5F8CEC}" srcOrd="0" destOrd="0" parTransId="{A7914E37-EE13-4B53-8596-D1BD73619063}" sibTransId="{CD5DEDB7-2273-4ACF-AD97-3F97550645A4}"/>
    <dgm:cxn modelId="{35E78BE8-A577-48DA-930F-D728E9D0D4A8}" srcId="{C9D540AA-C222-45A6-A47D-018233658746}" destId="{E998A614-8390-4D03-8776-E15D8ED97563}" srcOrd="2" destOrd="0" parTransId="{C718152A-7B63-482C-A36E-A67D237FB2DF}" sibTransId="{94EFC01D-EA37-4D37-8D81-F215B0F377BB}"/>
    <dgm:cxn modelId="{6298CE69-5FA9-4773-837D-0948EEE83B4F}" type="presOf" srcId="{B97835AE-1C1A-40A0-A237-354641B13EE4}" destId="{A3A9FF0E-FCE8-4C56-A0CE-76DF567DF6F3}" srcOrd="0" destOrd="0" presId="urn:microsoft.com/office/officeart/2005/8/layout/vList5"/>
    <dgm:cxn modelId="{B43B7F31-4C84-43C9-839B-B5D32AEE4116}" srcId="{C9D540AA-C222-45A6-A47D-018233658746}" destId="{1D88CC0B-6111-4CEE-B1FC-1010F7BC2DF9}" srcOrd="1" destOrd="0" parTransId="{650585E8-1A48-4D0C-AB77-2580E5C9BD0C}" sibTransId="{7172F335-6A44-4519-8B3F-F750976CCA2A}"/>
    <dgm:cxn modelId="{C96C9F71-15AD-4E77-9B80-C7441F1B8BFE}" type="presParOf" srcId="{A3A9FF0E-FCE8-4C56-A0CE-76DF567DF6F3}" destId="{17D9B8B7-5869-4C60-99BC-301BFDE5030D}" srcOrd="0" destOrd="0" presId="urn:microsoft.com/office/officeart/2005/8/layout/vList5"/>
    <dgm:cxn modelId="{B67D9B51-815C-45A5-BC67-87C1182CB072}" type="presParOf" srcId="{17D9B8B7-5869-4C60-99BC-301BFDE5030D}" destId="{140E46B9-B80B-4C1F-8FF3-CA9E22F71EB0}" srcOrd="0" destOrd="0" presId="urn:microsoft.com/office/officeart/2005/8/layout/vList5"/>
    <dgm:cxn modelId="{E00331E1-ECD8-4FD7-88C9-C43E2086E37E}" type="presParOf" srcId="{17D9B8B7-5869-4C60-99BC-301BFDE5030D}" destId="{3A13C70A-EAF8-421E-B1E5-8502B5A46B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92C6F-7F31-4C61-B046-8048C3643242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E6DE4-DC44-4FE5-831A-F56E5260B495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53957-1F72-44DF-8874-6D650BABC77D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120A1-A347-4B92-BB34-E65C9710188D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83B5D-8EAA-43AB-95CE-F784126630E4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E238B9-42DB-4EF0-BF42-1AA2A499E3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A7EDC-888D-428E-AD5D-DC9ED7DC5270}" type="pres">
      <dgm:prSet presAssocID="{64E238B9-42DB-4EF0-BF42-1AA2A499E3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C7DE0-B0BC-43F8-9419-22B64F19342A}" type="presOf" srcId="{64E238B9-42DB-4EF0-BF42-1AA2A499E3ED}" destId="{3FCA7EDC-888D-428E-AD5D-DC9ED7DC527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2.xml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ew folder (2)\d86080ff7d020ff5944b5420785edeb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2209800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b="1" dirty="0"/>
              <a:t>BEHAVIOR MANAGEMENT IN PEDIATRIC </a:t>
            </a:r>
            <a:r>
              <a:rPr lang="en-US" sz="3200" b="1" dirty="0" smtClean="0"/>
              <a:t>DENTISTRY</a:t>
            </a:r>
          </a:p>
          <a:p>
            <a:endParaRPr lang="en-US" sz="3200" b="1" dirty="0"/>
          </a:p>
          <a:p>
            <a:r>
              <a:rPr lang="en-US" sz="3200" b="1" dirty="0" err="1" smtClean="0"/>
              <a:t>Hiyam</a:t>
            </a:r>
            <a:r>
              <a:rPr lang="en-US" sz="3200" b="1" dirty="0" smtClean="0"/>
              <a:t>  S. Ahmed</a:t>
            </a:r>
            <a:endParaRPr lang="en-US" sz="3200" b="1" dirty="0" smtClean="0"/>
          </a:p>
          <a:p>
            <a:pPr algn="l"/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03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10538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Frankel’s classification(1962):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379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 </a:t>
            </a:r>
          </a:p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   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48230" y="1081164"/>
            <a:ext cx="7482350" cy="976236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err="1"/>
              <a:t>Def</a:t>
            </a:r>
            <a:r>
              <a:rPr lang="en-US" sz="2800" dirty="0"/>
              <a:t> –</a:t>
            </a:r>
            <a:r>
              <a:rPr lang="en-US" sz="2800" dirty="0" err="1"/>
              <a:t>ve</a:t>
            </a:r>
            <a:r>
              <a:rPr lang="en-US" sz="2800" dirty="0"/>
              <a:t> :refuses, cries, associated with </a:t>
            </a:r>
            <a:r>
              <a:rPr lang="en-US" sz="2800" dirty="0" smtClean="0"/>
              <a:t>fear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92229" y="2133600"/>
            <a:ext cx="7615085" cy="9906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</a:rPr>
              <a:t>2. – </a:t>
            </a:r>
            <a:r>
              <a:rPr lang="en-US" sz="2800" dirty="0" err="1">
                <a:solidFill>
                  <a:schemeClr val="dk1"/>
                </a:solidFill>
              </a:rPr>
              <a:t>ve</a:t>
            </a:r>
            <a:r>
              <a:rPr lang="en-US" sz="2800" dirty="0">
                <a:solidFill>
                  <a:schemeClr val="dk1"/>
                </a:solidFill>
              </a:rPr>
              <a:t>       : reluctant and slight negativism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682397" y="3286125"/>
            <a:ext cx="7634748" cy="1057275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</a:rPr>
              <a:t>3. + </a:t>
            </a:r>
            <a:r>
              <a:rPr lang="en-US" sz="2800" dirty="0" err="1">
                <a:solidFill>
                  <a:schemeClr val="dk1"/>
                </a:solidFill>
              </a:rPr>
              <a:t>ve</a:t>
            </a:r>
            <a:r>
              <a:rPr lang="en-US" sz="2800" dirty="0">
                <a:solidFill>
                  <a:schemeClr val="dk1"/>
                </a:solidFill>
              </a:rPr>
              <a:t>       : accepts, bad </a:t>
            </a:r>
            <a:r>
              <a:rPr lang="en-US" sz="2800" dirty="0" smtClean="0">
                <a:solidFill>
                  <a:schemeClr val="dk1"/>
                </a:solidFill>
              </a:rPr>
              <a:t>experience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672031" y="4495800"/>
            <a:ext cx="7634748" cy="1057275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</a:rPr>
              <a:t>4. </a:t>
            </a:r>
            <a:r>
              <a:rPr lang="en-US" sz="2800" dirty="0" err="1">
                <a:solidFill>
                  <a:schemeClr val="dk1"/>
                </a:solidFill>
              </a:rPr>
              <a:t>Def</a:t>
            </a:r>
            <a:r>
              <a:rPr lang="en-US" sz="2800" dirty="0">
                <a:solidFill>
                  <a:schemeClr val="dk1"/>
                </a:solidFill>
              </a:rPr>
              <a:t> +</a:t>
            </a:r>
            <a:r>
              <a:rPr lang="en-US" sz="2800" dirty="0" err="1">
                <a:solidFill>
                  <a:schemeClr val="dk1"/>
                </a:solidFill>
              </a:rPr>
              <a:t>ve</a:t>
            </a:r>
            <a:r>
              <a:rPr lang="en-US" sz="2800" dirty="0">
                <a:solidFill>
                  <a:schemeClr val="dk1"/>
                </a:solidFill>
              </a:rPr>
              <a:t> : unique , looks forward, understands importance of treatment</a:t>
            </a:r>
          </a:p>
        </p:txBody>
      </p:sp>
    </p:spTree>
    <p:extLst>
      <p:ext uri="{BB962C8B-B14F-4D97-AF65-F5344CB8AC3E}">
        <p14:creationId xmlns:p14="http://schemas.microsoft.com/office/powerpoint/2010/main" val="25181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Ribbon 2"/>
          <p:cNvSpPr/>
          <p:nvPr/>
        </p:nvSpPr>
        <p:spPr>
          <a:xfrm>
            <a:off x="152400" y="762000"/>
            <a:ext cx="9296400" cy="1676400"/>
          </a:xfrm>
          <a:prstGeom prst="ellipseRibbon">
            <a:avLst>
              <a:gd name="adj1" fmla="val 28943"/>
              <a:gd name="adj2" fmla="val 59955"/>
              <a:gd name="adj3" fmla="val 125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19225" y="1447800"/>
            <a:ext cx="620077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management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  <p:pic>
        <p:nvPicPr>
          <p:cNvPr id="7170" name="Picture 2" descr="C:\Users\alaaalbader\Desktop\تنز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3370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بحث الصو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0744"/>
            <a:ext cx="3429000" cy="320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89" y="-319869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1901" y="304800"/>
            <a:ext cx="8229600" cy="5876647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pharmacological approach:-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Tell-show-do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negative reinforcement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control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over mouth technique</a:t>
            </a:r>
          </a:p>
          <a:p>
            <a:pPr>
              <a:buBlip>
                <a:blip r:embed="rId4"/>
              </a:buBlip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immobilization</a:t>
            </a:r>
            <a:endParaRPr lang="ar-IQ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/>
          </a:p>
          <a:p>
            <a:pPr>
              <a:buFont typeface="Wingdings" pitchFamily="2" charset="2"/>
              <a:buChar char="Ø"/>
            </a:pPr>
            <a:endParaRPr lang="en-US" sz="9600" dirty="0"/>
          </a:p>
          <a:p>
            <a:pPr marL="0" indent="0">
              <a:buNone/>
            </a:pPr>
            <a:endParaRPr lang="ar-IQ" sz="6000" dirty="0" smtClean="0">
              <a:solidFill>
                <a:prstClr val="black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62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89" y="-319869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1901" y="304800"/>
            <a:ext cx="8229600" cy="5876647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approach:-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premedication (conscious sedation)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sedation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anesthesia</a:t>
            </a:r>
          </a:p>
          <a:p>
            <a:pPr marL="0" indent="0">
              <a:buNone/>
            </a:pPr>
            <a:endParaRPr lang="en-US" sz="9600" dirty="0"/>
          </a:p>
          <a:p>
            <a:pPr>
              <a:buFont typeface="Wingdings" pitchFamily="2" charset="2"/>
              <a:buChar char="Ø"/>
            </a:pPr>
            <a:endParaRPr lang="en-US" sz="9600" dirty="0"/>
          </a:p>
          <a:p>
            <a:pPr marL="0" indent="0">
              <a:buNone/>
            </a:pPr>
            <a:endParaRPr lang="ar-IQ" sz="6000" dirty="0" smtClean="0">
              <a:solidFill>
                <a:prstClr val="black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62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B-Methods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3078470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-391113" y="685800"/>
            <a:ext cx="4810713" cy="117700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9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Tell-show-do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TSD)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442" y="2033022"/>
            <a:ext cx="4081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Tell) describe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(show) demonstration for the patient different aspects of the procedure in a non-threating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(do) then proceed to complete the procedure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DELL\Desktop\Download\Download\pediatricdentistry.jpg.cf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70193"/>
            <a:ext cx="3581400" cy="56745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693706"/>
              </p:ext>
            </p:extLst>
          </p:nvPr>
        </p:nvGraphicFramePr>
        <p:xfrm>
          <a:off x="457200" y="10668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Dental terminology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substitute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Tooth feeler\counter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Sleepy water for tooth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boy 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 filling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 soldier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 dam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Rain coat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Hand piece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Tooth whistler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radiograph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Tooth photo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 dam clamp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Tooth button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2286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Use of euphemisms:</a:t>
            </a:r>
          </a:p>
        </p:txBody>
      </p:sp>
    </p:spTree>
    <p:extLst>
      <p:ext uri="{BB962C8B-B14F-4D97-AF65-F5344CB8AC3E}">
        <p14:creationId xmlns:p14="http://schemas.microsoft.com/office/powerpoint/2010/main" val="11405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558172"/>
              </p:ext>
            </p:extLst>
          </p:nvPr>
        </p:nvGraphicFramePr>
        <p:xfrm>
          <a:off x="228600" y="914400"/>
          <a:ext cx="8229600" cy="523652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Dental terminology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Substitute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speed suction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Vacuum cleaner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syringe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Brush or pencil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 bugs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Prophylactic paste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tooth paste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 dam frame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Coat track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Ring for tooth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X-ray equipment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sealant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B-Methods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1782260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-391113" y="685800"/>
            <a:ext cx="4810713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222" y="2270187"/>
            <a:ext cx="3864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allows the child to observe one individual who demonstrate appropriate behavior in the dental setting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Stimulated models as films clips or videos shows can be used to reinforce the desired behavior.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1.gstatic.com/images?q=tbn:ANd9GcTECyC1MnwykmuaeknZCowDoOIny3GGKzP66QnO31iqI5XqeR0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1"/>
            <a:ext cx="3886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32895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70053" y="983840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IQ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219200" y="359299"/>
            <a:ext cx="5267913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8851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Reinforces can be:-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Materials-toys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Social-praising, positive facial expression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نتيجة بحث الصور عن ‪negative reinforcement 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6306"/>
            <a:ext cx="3429000" cy="191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negative reinforcement 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54831"/>
            <a:ext cx="3581400" cy="283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25" y="-56902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-391113" y="685800"/>
            <a:ext cx="4810713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4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78" y="2058820"/>
            <a:ext cx="4390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technique used to divert the patient’s attention during the unpleasant procedure such as video tapes.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نتيجة بحث الصور عن ‪distraction techniques‬‏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نتيجة بحث الصور عن ‪distraction techniques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36" y="818060"/>
            <a:ext cx="3349625" cy="281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صورة ذات صل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571875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BD8FB"/>
              </a:clrFrom>
              <a:clrTo>
                <a:srgbClr val="DBD8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4" y="-232012"/>
            <a:ext cx="9525000" cy="7143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483358" y="2417360"/>
            <a:ext cx="8070376" cy="1676400"/>
          </a:xfrm>
          <a:prstGeom prst="ribbon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2051" name="Picture 3" descr="C:\Users\alaaalbader\Desktop\New folder\toothp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101"/>
            <a:ext cx="2855748" cy="194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aaalbader\Desktop\New folder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0" y="4419600"/>
            <a:ext cx="3429000" cy="2204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3078470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-391113" y="685800"/>
            <a:ext cx="4810713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62807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controlled alteration of voice volume,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tone 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the patient’s attention</a:t>
            </a:r>
          </a:p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authority</a:t>
            </a:r>
          </a:p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indicated for uncooperative children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5907320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616011" y="457200"/>
            <a:ext cx="6868114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over mouth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62807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establish communication with children who are able to cooperate, but exhibit a hysterical behavior to avoid treatment.</a:t>
            </a:r>
          </a:p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hand placed over the child’s mouth and is told that the hand will be removed as soon as appropriate behavior begins.</a:t>
            </a:r>
          </a:p>
          <a:p>
            <a:pPr>
              <a:buBlip>
                <a:blip r:embed="rId9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child responds, the hand is removed and the praised for his appropriate behavior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2282810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616011" y="457200"/>
            <a:ext cx="4108389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9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H.O.M.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62807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Screaming – difficult to establish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failed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resist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Un-controllable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2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41" y="-152400"/>
            <a:ext cx="4101281" cy="1020762"/>
          </a:xfrm>
        </p:spPr>
        <p:txBody>
          <a:bodyPr>
            <a:normAutofit/>
          </a:bodyPr>
          <a:lstStyle/>
          <a:p>
            <a:pPr>
              <a:tabLst>
                <a:tab pos="115888" algn="l"/>
              </a:tabLs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9600" dirty="0" smtClean="0">
                <a:latin typeface="+mj-lt"/>
                <a:ea typeface="+mj-ea"/>
                <a:cs typeface="Aharoni" pitchFamily="2" charset="-79"/>
              </a:rPr>
              <a:t>     </a:t>
            </a:r>
            <a:endParaRPr lang="ar-IQ" sz="6000" dirty="0" smtClean="0">
              <a:solidFill>
                <a:prstClr val="black"/>
              </a:solidFill>
              <a:latin typeface="+mj-lt"/>
              <a:ea typeface="+mj-ea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1580948"/>
              </p:ext>
            </p:extLst>
          </p:nvPr>
        </p:nvGraphicFramePr>
        <p:xfrm>
          <a:off x="838200" y="1295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xplosion 2 3"/>
          <p:cNvSpPr/>
          <p:nvPr/>
        </p:nvSpPr>
        <p:spPr>
          <a:xfrm>
            <a:off x="-152400" y="457200"/>
            <a:ext cx="8991600" cy="117700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9"/>
              </a:buBlip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immobilization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62807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 by dentist/staff/parents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restraints (papoose board)</a:t>
            </a:r>
          </a:p>
          <a:p>
            <a:pPr marL="109728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user to provide partial or complete immobilization of the patient to protect the patient and dental staff from injury while providing dental care.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5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75" y="-2000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LL\Desktop\Download\Download\PB-sizing.jpg.c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305800" cy="60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099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Ribbon 7"/>
          <p:cNvSpPr/>
          <p:nvPr/>
        </p:nvSpPr>
        <p:spPr>
          <a:xfrm>
            <a:off x="632346" y="2057400"/>
            <a:ext cx="8490045" cy="2286000"/>
          </a:xfrm>
          <a:prstGeom prst="ellipseRibbon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41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600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 sedation:-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drowsy and may even fall asleep, but they will not become unconscious.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41" y="-15240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05" y="1085041"/>
            <a:ext cx="5907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nitrous oxide:-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nitrous oxide is given through a small breathing mask.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without putting them to sleep.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safe and effective</a:t>
            </a:r>
          </a:p>
        </p:txBody>
      </p:sp>
      <p:pic>
        <p:nvPicPr>
          <p:cNvPr id="7" name="Picture 2" descr="C:\Users\DELL\Desktop\Download\Download\NitrousThumbsUp.jpg.c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505200"/>
            <a:ext cx="7056783" cy="31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99398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88" y="1143000"/>
            <a:ext cx="8428382" cy="14465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800" b="1" dirty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Thank </a:t>
            </a:r>
            <a:r>
              <a:rPr lang="en-US" sz="8800" b="1" dirty="0" smtClean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endParaRPr lang="en-US" sz="8800" b="1" cap="all" dirty="0">
              <a:ln/>
              <a:solidFill>
                <a:srgbClr val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30" y="2937831"/>
            <a:ext cx="21717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37831"/>
            <a:ext cx="1753940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4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BD8FB"/>
              </a:clrFrom>
              <a:clrTo>
                <a:srgbClr val="DBD8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4" y="-223749"/>
            <a:ext cx="9525000" cy="71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-121056" y="652624"/>
            <a:ext cx="2188356" cy="1556644"/>
          </a:xfrm>
          <a:prstGeom prst="flowChartConnector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Behavior management</a:t>
            </a:r>
            <a:endParaRPr lang="ar-IQ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-217650" y="3210952"/>
            <a:ext cx="2284951" cy="1579095"/>
          </a:xfrm>
          <a:prstGeom prst="flowChartConnector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Variables Influencing Behavior</a:t>
            </a:r>
            <a:endParaRPr lang="ar-IQ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7300" y="812637"/>
            <a:ext cx="6961863" cy="1396631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Means by which dental health team effectively and efficiently provide treatment for a child and at the same institute a positive dental attitude .</a:t>
            </a:r>
          </a:p>
          <a:p>
            <a:pPr algn="ctr"/>
            <a:endParaRPr lang="ar-IQ" dirty="0"/>
          </a:p>
        </p:txBody>
      </p:sp>
      <p:sp>
        <p:nvSpPr>
          <p:cNvPr id="8" name="Rounded Rectangle 7"/>
          <p:cNvSpPr/>
          <p:nvPr/>
        </p:nvSpPr>
        <p:spPr>
          <a:xfrm>
            <a:off x="2067301" y="2362200"/>
            <a:ext cx="3800099" cy="327660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Age </a:t>
            </a: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Dentist </a:t>
            </a: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Maternal Anxiety </a:t>
            </a: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Past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Medical History 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Time and Length of Appointment </a:t>
            </a: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 Patient Awareness of Problems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0246" y="-18360"/>
            <a:ext cx="4131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Behavior management</a:t>
            </a:r>
            <a:endParaRPr lang="ar-IQ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.slidesharecdn.com/behaviormanagement-120610134909-phpapp02/95/behavior-management-5-728.jpg?cb=13393362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42410"/>
            <a:ext cx="3048000" cy="304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BD8FB"/>
              </a:clrFrom>
              <a:clrTo>
                <a:srgbClr val="DBD8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4" y="-223749"/>
            <a:ext cx="9525000" cy="71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1226931"/>
              </p:ext>
            </p:extLst>
          </p:nvPr>
        </p:nvGraphicFramePr>
        <p:xfrm>
          <a:off x="28460" y="0"/>
          <a:ext cx="9594376" cy="489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462708"/>
            <a:ext cx="6324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296035" algn="l"/>
                <a:tab pos="3060065" algn="ctr"/>
              </a:tabLst>
            </a:pPr>
            <a:endParaRPr lang="en-US" sz="2400" b="1" dirty="0">
              <a:solidFill>
                <a:srgbClr val="E75F7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BD8FB"/>
              </a:clrFrom>
              <a:clrTo>
                <a:srgbClr val="DBD8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" y="55728"/>
            <a:ext cx="9525000" cy="71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0" y="619374"/>
            <a:ext cx="2895601" cy="21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0999" y="55728"/>
            <a:ext cx="6629401" cy="6081831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5" name="Rectangle 4"/>
          <p:cNvSpPr/>
          <p:nvPr/>
        </p:nvSpPr>
        <p:spPr>
          <a:xfrm>
            <a:off x="380998" y="1524000"/>
            <a:ext cx="5867401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400" b="1" dirty="0" smtClean="0"/>
              <a:t>Chronologic </a:t>
            </a:r>
            <a:r>
              <a:rPr lang="en-US" sz="2400" b="1" dirty="0"/>
              <a:t>age </a:t>
            </a:r>
            <a:endParaRPr lang="en-US" sz="2400" dirty="0"/>
          </a:p>
          <a:p>
            <a:r>
              <a:rPr lang="en-US" sz="2400" dirty="0"/>
              <a:t>• The child's actual age in terms of years and months. </a:t>
            </a:r>
          </a:p>
          <a:p>
            <a:r>
              <a:rPr lang="en-US" sz="2400" b="1" dirty="0" smtClean="0"/>
              <a:t>Mental </a:t>
            </a:r>
            <a:r>
              <a:rPr lang="en-US" sz="2400" b="1" dirty="0"/>
              <a:t>age </a:t>
            </a:r>
            <a:endParaRPr lang="en-US" sz="2400" dirty="0"/>
          </a:p>
          <a:p>
            <a:r>
              <a:rPr lang="en-US" sz="2400" dirty="0"/>
              <a:t>• The child's level of intellectual capacity and development. 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Emotional age 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child's level of emotional maturity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99" y="321315"/>
            <a:ext cx="7239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</a:rPr>
              <a:t>Age of The Pediatric Patient</a:t>
            </a:r>
            <a:endParaRPr lang="en-US" sz="2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20" y="3429000"/>
            <a:ext cx="2477814" cy="203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نتيجة بحث الصور عن ‪Mental ag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نتيجة بحث الصور عن ‪Mental age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AQEBIQEA8VFRAPEA8VEBAPDw8PDxUPFRUWFhURFRUYHSggGBolGxUVITEhJSkrLi4uFx8zOD8tNygtLisBCgoKDg0OFxAQGCsdHR0tKy0tLSstKy0rLS0tLSstLS0tLS0tLSstLS0tLS0rLS0tLS0tLSstLSsrLS0tLS0tLf/AABEIAKIBNgMBIgACEQEDEQH/xAAcAAABBQEBAQAAAAAAAAAAAAAAAQIDBAUGBwj/xABAEAABBAEDAQYDBQQJAwUAAAABAAIDBBEFEiExBhMiQVFhBxRxFSMygZFCobHBM1JicoKU0eHwFlTxCCQ0Q1P/xAAZAQADAQEBAAAAAAAAAAAAAAAAAQIDBAX/xAAmEQEBAAICAgEEAQUAAAAAAAAAAQIRAxIhMUEEE1FhFCIyobHB/9oADAMBAAIRAxEAPwDcYrsKqxtVqNq82YsV2FWmqrCFaatcYo8IJTsLM1G9jwtV6Xjjcr4Ty2mg4HVRusNb1PPoseN5Bz5lTRxF3JU9tenXjwyLT7zjnHCZHK5xUkNQu+ivwU2jyS81rqRTEZJCsiFXGRD0UrIlWhtQbUHorEVUK62L2Ugi9k5iVyQR1gpm1B5KZrFK1pVyMrUTYCnsgKnaPZSs+ivUZ2qFnT2vHI5XPXdPMZ6ceq7UKG3VbI0ghVpndVw21RvC1LdIscW/8wqzoD6IRWXIxVHxFbRrn0Ub6vspuKGM6FRGBbJr+yjfX9lHUmQ6MqJzVqy1/ZUpY0uoUXtTNitmNAiVzA0UbFdghTY41pQR8LSYiI2wqQRqbanNYq0pEI1IwKUNSFqVigWpjThSAqKVyzoWGSoVEypUtpOiar0LFViCvwBRMURPHGp2tASwtVDWrvdtwOquyYzbTHHd0rapqGPC0rIZl3VQwkvJJ81qVq6w813YYzGG1q/qtCNmERx4VhjEdV7OjGFZYFEwKdgVJqVoXJdtA61ao6UyRzW2ZHT3HRuLSKMIJLSRy0POQD6tC65q43W+zmpm9Pbo2a7PmqrK5fOJhYgiGN3cFgxkkbsnz/VXjrflnnvXhy47NxO1fTqzH2fsjU4ZJ2QPsTNc2ZkEhewnO4OaWsJ/vYUV/snFHWmsCaaSN93TxQm+YmAOm2SzDMbuo3PYc4OWnoumd2f15ksDmXKdj5KaaStPeFr5nEsbo3RybQRtw89D1a36LPg7Fa3HTZp7bdJ1aOZk7DI2yJWStcJe7bhuO77zJ558R+i23GHXJBNpdZt7UKOnvt1Lum1zYhsC6+avMGNjcY5Y39ATIBjkeZ/qmnZY/U5pZpXSixNoMd2gIppI447EI2SRsaDzue0u5z1XUz9m9Xt96yzYo12WwG3JNNrP+anhAwYnySAHG3jPOPcZBv652Wna+hPpT4YptNjkhjjtd6YX13sDNryzLiRjPuTnyS3Nn1unKu7FVo5Yt007q9SnbfqwFmcNdcrQwv67vCc2M4/slU9M7FiaPR5GWC2O7Gx2oRyag+KSYbmYEbC7LvPhvnhbLOx+u91br/OUu61SWSW47baMjHynEghGMFu0Ac44446qD/oLWc0nfM0c6QAKXhtYeNzT9/xxw0fhz6e6e4XWs3sx2ejms6g27LZdp9HUHUqUTbE3hlls7M5BzhjdhcTxhxPOFW7P6ZWH2lXvVp5LWjw2ZZZxqNiIWNjnFmGAfdgs285d6+a6mDsnrxa+M6hWqsknt2Xyaf8AMiaS1OXOxIXAeAOIHHOGjqVXs9j9dkktzOm04SahVFa0Wi5zEG7e8b4f6THHpwEbg61g6XpE0raLJ45YNP1TUY3wVTdfO/5c1t27vBg4cSDg4PHToS7R+zlScW2Bpu262oWoYKE2qvpPiqxuIYYs53knzOBz7HPfaz2WsmrprKc8XzOkmHu3WmyCCTZEIiXBmXN6Zxyucqdk9Xrv7wM0maZ1iWx3tmvYMkM8j957mQNztDuRnoUSlZpygrvdVbNY799XTNStxXKRnk+YjrO2BpL2kbnR5Ptz1Ayta52Pqsmq1Pn5Zp9TsNfRmbZlxX0lo7wPAzhzyAWjPHnxgg9lp/Y97aNyvLY32dRNl9ixsw3vpm7ctZ/VHHH16dBzjPh/qUz68ti7DFLptWCGhJSZI8gwkbHzCQAHjIIHXPoMFpYD9OpTs1dlBlmrY0qOV/zBuyy/NMjL2yCVhA2khvGD5+2Dfb2Qqfa7aX33yztJFks+Zm/+Rg+POf3Lcs9l9VstmhnkoVobTgbk2mVpGW7IBJxI5wAGSSSR6nqCQW/YmttaIRPR4r/LDUTXl+0/lP6mfw5/P3znlAZ/ZnsVVno0Z5IbB+ZrWZLd6K+9j65jBLXtgOTJk8eEHHGRyjsZYksafBLK4uee8bvd+JzWPc0Od74CKvZrWoTSMdmmPslszah22PvGSkB7Z+OhaP2f91pdltAmqQytndGXTWJZRHXDxXiD8fdx7udvt5fvKpZHCNTNhVr5flTxwIlRpSZCtCGLhOECswRp7ORAYkmxXjEmmFG1qwYkcxWhEkMaLTUXMVWwtV0SqzwZWWVFZuUKy6uULLsSWIcrRrtVSJnK0q0a6JE6TOftaSuP1SYyP9srp9Xdtj+q5mGInlZ8vvTp4cflPTr4C1oYwAqsCsh6zjdMAngKNjsqQFMJYwrAUETlK1ycKpWhStULSnByZJsoTA5OTLR2UoKYE9oQVLlOBSYQUEflISm5SByD0N6C3PKkbHlOjb5J4s8/SPamlqs7UhYtNstKpYmGJXdiO7RstM2SuqktZbhjUMkKVGmEKamZUWp3KcIlI0y/lk9kC0e6QIkbGlQQpwgVsRp2xPZqRgTDAtAsTSxLZs50CidXWoY0wxKKGZ8qhafdoS0GVHW5WhDCnxxqw1i6CYPaAcNCywwBa3abjaVixvyufO/1OnjnhMxPSN5TndFLWJY3KxGcrPDlcicnDsWwnsCjjVhrU4ilCXKbkKOSYDzRtUxqYOTxIs/5oeSkjkyl2O4L4cpWOVBkisMk8k5UXFaeVC96dk4VZ7vMotKRKZErZB6qiZB6pzOeiXZWmrE9WMZ5WVG/Hmr1a0DwrxyZZ4rACXanYS4V7YGbUbU/CXCAZtUbmqfCQhKhBsRtU21JhSEO1G1TYRhARbUm1TYSbUgi2pNqm2o2oNDtRsU21G1AQbEqm2oRolVjVIAlaE8BabDA7VR5jz6LmoXcLtdah3ROHsVwTXYCxy9uji9NGA8qyQqVUq60pNjQxTRIwpGMQdTRFSyS+iruJHRDQjYk+Tj9eUdwD1WXquuR1x4iAfIcAlYo7YseeJCf7MMbpXfrjCF6rrXgDyVYyc8LCZqu/wDasj3dX4+mA1JLakcQGSBxyOHwvYR+f+ym05jXUwPJV2Mrn6U0w4cMn2OVqxvkHJY79Wf6pzJFxrRaVm6lYDASTwFejk46fzTLVPvWkHp6e6MvPpM8Xy5xt/OTxx1JO1o+pKhm19jeO9yR5RRPkH6qwdJir/jDj6Of4m5/gFaisRDoAlNNOu3Pu7STA+CKV7fUwPH8F0+k6g54BexzD6OaQpoLOfwM/PyWjA13miefScvE8xo1JNzVPhVa4A8sK2t3DlNUYS4QlQk3CMJyMIBuEmE9GEaBmEYTsIwjQNwk2p+EYRoGbUbU/CMI0DMIwn4RhGgZhCchGjQNCdhJhOCNhHYZlpHsvNrbNsr2+jivTiF552ki7uyfR4z/ACWefw14r5MpBXWqlA/Ct1zlS6YuxN4Uia04T2tymSJ7lAS9/DPoXEHA/fyr3cA9f08lM2HHAHCWlyxzEnZGq+Qy2N0zvJsh+6H+AcH88rWibBEA1rWtA6BowP0C1RAPRL8o0/sj9AjyfafLGkts8m5/wqOPvZDwNrfM+f0W8KLPROMQA6Jat9n9zH4ilFE1nJ6qVtoKjemG7blNbCduR/FKX8H135rUjlHkrjeVgOubOMfmnN1b3V7kLLit9NJ8/iLXj9emE0UoeoY0fQKk/UoJgWiVplaCfC4Eg+hwq9XUCDtcpt8/kphdfhvxRNHkrsQAWZBNkK3G9XjYwzlXdoKfGfIqBr05svK12wsqyhCEaZhCEJ6AQhCeiCEIwjQCEqRBhCEIAQhCQCEIQECVIlWSihcl28qeBko/YcM/Q/8AAusc4AZKw9YnZPG+IDhwIz/NTn6Xx+3IwOyAVequUP2XJEODuA/VLVfzg9VLqaYKmY5VGuUsTk9jS/EVKFWicrLCqiUzQpcKIFO3JpSAqrbfgFSlyoag/o31Km3wrGeWDKHueXNGfQeyytabdnwyGR8ODy4NH8SuxghCbLEEujpx5f04qDR5oiHvtzyEdQ52WH22+SusofMMcyUEMd1ByMj0Pst81ueApY4Gt5JH5osVeSszQezkcByB/dAGAArmp6efxs6jqPVasZbjgj9QnPe3HJTmE0wvJl22ytNs5HP/AArWjmXLamTDLvb+E9QP4/VX6eobgMKN6Xlh2m46ISo71ZzbCkEiq5sftt+q/c1SrP0uTqForfG7jjzmstBCEK0BCEIAQhCAEIQgBIlSJAIQhBhCEJBAnBNShQtndoXubXeW9QF5p9pTh3hd59F6xahD2OaejgQV55Pp/dyOaR+En/yseSeduz6azViSnqkmPGPzTZbALwR5q4xjdnI6BcdJckbYIxlmf0S9NZh23p2UblNEVRrSZAPqFbYU0LjHKdkqpMcnB6Njq0Gyp3eKgHFDpCn2HRalnwsl9wOkPo3gfXzTb0zsHH/CVy+q6sysPvHhuc4yeT9Aol3W2HHHasvNAws3VO0cMIy5w49+M+i8y1PtpIctgikd5ZEb/wCQ/gsBov2Hbvl5Dnp3gLB+QOFvqrw4sN+b5/EegXe27nE9212PI42j9/KzrHaK3KMgYA6Fxz+5J2W0Cw6T/wB3GRDtd4YS0yb/ANkZcSMdV2k+hV5I5GCt/SMe0PfId7CW7Q5oHAI6ghExjoyymHiY/wCv+vMp+11yI8vbgejcLc0Lt/3nDjyPxAny9QUyL4Qhx8dqQ8+rRkfoVv6b8OK0IwI8nzc4kk/qlZEXk7f3ySf5E2uxzcNeCfQEZV7SazwM+WePorFjsvC1ngjALRxgAFaOjRnZh3ULKzy5+8k8HxblbicmyjHRNDsKbNI3tsaY/wAY98raXPaQ/MjfzP7l0K6eL04Oef1BCELViEISZQCoSZSZSByE3KTKD0chNyjKWxo5JlJlJlLY0ckTcoU7PRiVNylVaM5c/wBoqnIkx14P8lvpk0QeC1wyClljuaVhn1u3GtZ4SFnUtNaXOc4LoNQpOhO4cs/h9VUY5uchYa1fLtx5PF18s8tDXYHRTscluNGdwUDXcoNeaeE5qgjcpNyRpQ9Yev8AbCjRe2OxNiRzd2xrHyEN6AnA46LUdIuR0GtFN2pkbLGyRnyGdsjGvbkNj5w7zV4Y9rqo5crhjuLr/iFpBhMhs/tbdndS97nGc7MZx79PzXOSdrdGeS+SVznng7q8hOPbjot5/ZKn9p/bfds+zBUdM6ENj7v59p7g19mMfi5/vhWrGlVv+rIovlou6OmFxi7mPu92X+LbjGfdazixjmn1OcYNTthoTSPvHN9xXlwP0C0q3b3Q84FhzcAnxV5gDgdBhvVZvxUr3Y6drfW0ltXvmNY6pG9t8M74FnsHcAO+pWz227KVbmkwQwQsZfiox24e7iY18zI2MbNHloy4ne3j+tt91fWH/L5fyB8TdGx/Tyf5eX/ROZ8UdGH/ANz/APLyn+Sw/ibqrNKtUZq9Ko/vdOLXRz1g+I5ex3ebWlvj8OM+hK0PiH2oGn1dMmh02g5+oV3STCWnua1wZA7DNrgQMyu656BHSJ/kZtA/FTRgeLD/AC5FebH8Fa1D4k6RCWg2txexjx3UckgDXDI3YHBwfwnkeeFR7GaFp9ajQ025Aw2tZgtyF7o2963MYcG7iMsIjIA5HiafNcz8FtCbHf1OtahY99aFzCJI2vaHskLS5u4eeOvol0ifvZPUtN1OC7A2xWkD4n5AcA5pDgcFpaRkELN1nW69CLvbMmxm4NHBc5zj0aGjk9CuQ+Bep12UJIHzxNnfdlLIXSxtmc0xQgFrCckZBHA8ipNagGq9oqlDG6vQHf2h1aT4XlrgeCD9yz/G5Z3DeWms5NYba2ldvKFyUQwTEyuBLWvjezdgZIBIwTjnCp6r2/0+u8xvn3PacOELHSAH0Lhxn2ysX4pw1renw6tprGR/KW7NeZ1YMj+7LyxkpLMdcMI9pwrl+GPQaumVqNCvY1LU9u6e0wSZkd3Y7tpJG0F0jQOQAG5OSSU/szaf5OWvTc0T4o6PGHSvtOB4aI+4nL+cnPDcY49Vpj4zaJ/3En+Wm/0XBmhbdrWknUtJrVXzSThwriu6KxtGdz2Nc7BbuaMuJzn2W/8AEinbihvd1V0htNsMgB7p7dQDCzBLceEPBJI/JaY4yTUY5ZXK7rdf8ZtED9osSEf/AKCtNs/eA79y7bTNShtRMnrytkhkGWSMOWnnBHsQQQQeQQQvFvhfqrZqkr7tKjFo1Ku2OeZ9cGWWwGs5J/beSQemcvaBkldB/wCn9jhTtva1zasl15qtkznYGgOOfP8AZGR5tPoml6nlIkykJSVo7KTKblISgHZSbkzKQuSM/cjKjyjKk0mUZUe5JuUhJuQosoSB2UoKblGVqk/KXKZlLlAK9gcMEcFY9vROpjOPY9FsZSouMqscrj6cDq8pgBa8c4OMeayNI1IyEsdw4E7fcei7jtHpQmbnHI6Lg3US13o5p/PKxuOq6sOTtG216mBVWm/cMHh4/f7q3twl0azIxy4SxrJ0rXTelrSyQyVAxphaDlxDQeTxkbTxnPI9V3bwonOwjG9bsuTHvjp5I/UNWNF+I3/Zh1AzGLu/v8d53vpnu92DnpuXQS/EON2ts1YUbPcMqGAs7tu/vCXHOc4xz6ru2SqcXSBjKv7t/DC/TT4ryHtbf0i3HO6ppFtl6xIHtmkdI9gkdKHSEsDyOW7xjHmtLVO3M8s+l2adKyHaTDtsB0RLXxkRsePDnDSGuGT0yF6jDe91bZcPqqnIj+P+3i3xK1mTXZopKdCyBVryCRr4uQ3duyNueMJvartLFfZpEbqVnutMY1lsd2MyR4ga4MweM904ZOPxBe3fOcdVBNe4/Ej7pz6f9vPdR+J+rzSSWqNDFCuYQWzV8zYx4vED6g/hztBBKipfEWrFqlrUG6fb7u7WijkZsbu75hwXdcAFgZ+eV3jrvumu1QjoSp+9+lX6b9vFu0h0ueOOPStLtQWzMwh8r5Hgx4dloBecHcWHPsVqdlO2Eulu1KSarM/VLbiI5O7DoWHxEHrkgudnAyCGNwvR44Z7L/CC4n9AF0WndlGjBmdn+w3gfmU5yW+ojLixxnnJ5Y/4g3JK1ulq9F7mWoGiE1a7W7HuaTvOTgkEsPsWYVR3aqCShWq9oNJtEVmNFS3G18Mjo8Bo/Htz4WtyckOwDjIyvoGvE2Nu1jQ1o8hwFJuWkrCyfDwDUO2QksaTag0u23T9IDmRvLHPc9jo2Ma3djaCBGP2jnJVftZrmjXjZn+xrvztiN+yZznhgn2bY3lgfjAIbxjyX0PuRuPqnsafLFWQs0ubTX6fb+flstfG4NnEYbmI7TFnlxDHfsnqF9JdlKTq9CnA9obJDUrMkaMYEjY2h/T+1lam5JlK0FykJSEpMpK0UlNykJSIBcoymkppKDPymkpuUhKQKXJNyZlCWjP3JEzKVGgnSoQqQVCEIBUqEJg1/RcXrrR3vTySoUZtOP2z1qM/CPohCWHy6L8I3KCRCFOTSIR0URSoUmRhVyuShCqJOlPVZ855QhRWmJGdQld1QhKpyd5ojAIm4AGR5ABaCELox9R5+XukQhCoghCEAJChCQIkSIQoiQpUII0phQhBw1IhCARIlQgEKEIQ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eg;base64,/9j/4AAQSkZJRgABAQAAAQABAAD/2wCEAAkGBxAQEBIQEA8VFRAPEA8VEBAPDw8PDxUPFRUWFhURFRUYHSggGBolGxUVITEhJSkrLi4uFx8zOD8tNygtLisBCgoKDg0OFxAQGCsdHR0tKy0tLSstKy0rLS0tLSstLS0tLS0tLSstLS0tLS0rLS0tLS0tLSstLSsrLS0tLS0tLf/AABEIAKIBNgMBIgACEQEDEQH/xAAcAAABBQEBAQAAAAAAAAAAAAAAAQIDBAUGBwj/xABAEAABBAEDAQYDBQQJAwUAAAABAAIDBBEFEiExBhMiQVFhBxRxFSMygZFCobHBM1JicoKU0eHwFlTxCCQ0Q1P/xAAZAQADAQEBAAAAAAAAAAAAAAAAAQIDBAX/xAAmEQEBAAICAgEEAQUAAAAAAAAAAQIRAxIhMUEEE1FhFCIyobHB/9oADAMBAAIRAxEAPwDcYrsKqxtVqNq82YsV2FWmqrCFaatcYo8IJTsLM1G9jwtV6Xjjcr4Ty2mg4HVRusNb1PPoseN5Bz5lTRxF3JU9tenXjwyLT7zjnHCZHK5xUkNQu+ivwU2jyS81rqRTEZJCsiFXGRD0UrIlWhtQbUHorEVUK62L2Ugi9k5iVyQR1gpm1B5KZrFK1pVyMrUTYCnsgKnaPZSs+ivUZ2qFnT2vHI5XPXdPMZ6ceq7UKG3VbI0ghVpndVw21RvC1LdIscW/8wqzoD6IRWXIxVHxFbRrn0Ub6vspuKGM6FRGBbJr+yjfX9lHUmQ6MqJzVqy1/ZUpY0uoUXtTNitmNAiVzA0UbFdghTY41pQR8LSYiI2wqQRqbanNYq0pEI1IwKUNSFqVigWpjThSAqKVyzoWGSoVEypUtpOiar0LFViCvwBRMURPHGp2tASwtVDWrvdtwOquyYzbTHHd0rapqGPC0rIZl3VQwkvJJ81qVq6w813YYzGG1q/qtCNmERx4VhjEdV7OjGFZYFEwKdgVJqVoXJdtA61ao6UyRzW2ZHT3HRuLSKMIJLSRy0POQD6tC65q43W+zmpm9Pbo2a7PmqrK5fOJhYgiGN3cFgxkkbsnz/VXjrflnnvXhy47NxO1fTqzH2fsjU4ZJ2QPsTNc2ZkEhewnO4OaWsJ/vYUV/snFHWmsCaaSN93TxQm+YmAOm2SzDMbuo3PYc4OWnoumd2f15ksDmXKdj5KaaStPeFr5nEsbo3RybQRtw89D1a36LPg7Fa3HTZp7bdJ1aOZk7DI2yJWStcJe7bhuO77zJ558R+i23GHXJBNpdZt7UKOnvt1Lum1zYhsC6+avMGNjcY5Y39ATIBjkeZ/qmnZY/U5pZpXSixNoMd2gIppI447EI2SRsaDzue0u5z1XUz9m9Xt96yzYo12WwG3JNNrP+anhAwYnySAHG3jPOPcZBv652Wna+hPpT4YptNjkhjjtd6YX13sDNryzLiRjPuTnyS3Nn1unKu7FVo5Yt007q9SnbfqwFmcNdcrQwv67vCc2M4/slU9M7FiaPR5GWC2O7Gx2oRyag+KSYbmYEbC7LvPhvnhbLOx+u91br/OUu61SWSW47baMjHynEghGMFu0Ac44446qD/oLWc0nfM0c6QAKXhtYeNzT9/xxw0fhz6e6e4XWs3sx2ejms6g27LZdp9HUHUqUTbE3hlls7M5BzhjdhcTxhxPOFW7P6ZWH2lXvVp5LWjw2ZZZxqNiIWNjnFmGAfdgs285d6+a6mDsnrxa+M6hWqsknt2Xyaf8AMiaS1OXOxIXAeAOIHHOGjqVXs9j9dkktzOm04SahVFa0Wi5zEG7e8b4f6THHpwEbg61g6XpE0raLJ45YNP1TUY3wVTdfO/5c1t27vBg4cSDg4PHToS7R+zlScW2Bpu262oWoYKE2qvpPiqxuIYYs53knzOBz7HPfaz2WsmrprKc8XzOkmHu3WmyCCTZEIiXBmXN6Zxyucqdk9Xrv7wM0maZ1iWx3tmvYMkM8j957mQNztDuRnoUSlZpygrvdVbNY799XTNStxXKRnk+YjrO2BpL2kbnR5Ptz1Ayta52Pqsmq1Pn5Zp9TsNfRmbZlxX0lo7wPAzhzyAWjPHnxgg9lp/Y97aNyvLY32dRNl9ixsw3vpm7ctZ/VHHH16dBzjPh/qUz68ti7DFLptWCGhJSZI8gwkbHzCQAHjIIHXPoMFpYD9OpTs1dlBlmrY0qOV/zBuyy/NMjL2yCVhA2khvGD5+2Dfb2Qqfa7aX33yztJFks+Zm/+Rg+POf3Lcs9l9VstmhnkoVobTgbk2mVpGW7IBJxI5wAGSSSR6nqCQW/YmttaIRPR4r/LDUTXl+0/lP6mfw5/P3znlAZ/ZnsVVno0Z5IbB+ZrWZLd6K+9j65jBLXtgOTJk8eEHHGRyjsZYksafBLK4uee8bvd+JzWPc0Od74CKvZrWoTSMdmmPslszah22PvGSkB7Z+OhaP2f91pdltAmqQytndGXTWJZRHXDxXiD8fdx7udvt5fvKpZHCNTNhVr5flTxwIlRpSZCtCGLhOECswRp7ORAYkmxXjEmmFG1qwYkcxWhEkMaLTUXMVWwtV0SqzwZWWVFZuUKy6uULLsSWIcrRrtVSJnK0q0a6JE6TOftaSuP1SYyP9srp9Xdtj+q5mGInlZ8vvTp4cflPTr4C1oYwAqsCsh6zjdMAngKNjsqQFMJYwrAUETlK1ycKpWhStULSnByZJsoTA5OTLR2UoKYE9oQVLlOBSYQUEflISm5SByD0N6C3PKkbHlOjb5J4s8/SPamlqs7UhYtNstKpYmGJXdiO7RstM2SuqktZbhjUMkKVGmEKamZUWp3KcIlI0y/lk9kC0e6QIkbGlQQpwgVsRp2xPZqRgTDAtAsTSxLZs50CidXWoY0wxKKGZ8qhafdoS0GVHW5WhDCnxxqw1i6CYPaAcNCywwBa3abjaVixvyufO/1OnjnhMxPSN5TndFLWJY3KxGcrPDlcicnDsWwnsCjjVhrU4ilCXKbkKOSYDzRtUxqYOTxIs/5oeSkjkyl2O4L4cpWOVBkisMk8k5UXFaeVC96dk4VZ7vMotKRKZErZB6qiZB6pzOeiXZWmrE9WMZ5WVG/Hmr1a0DwrxyZZ4rACXanYS4V7YGbUbU/CXCAZtUbmqfCQhKhBsRtU21JhSEO1G1TYRhARbUm1TYSbUgi2pNqm2o2oNDtRsU21G1AQbEqm2oRolVjVIAlaE8BabDA7VR5jz6LmoXcLtdah3ROHsVwTXYCxy9uji9NGA8qyQqVUq60pNjQxTRIwpGMQdTRFSyS+iruJHRDQjYk+Tj9eUdwD1WXquuR1x4iAfIcAlYo7YseeJCf7MMbpXfrjCF6rrXgDyVYyc8LCZqu/wDasj3dX4+mA1JLakcQGSBxyOHwvYR+f+ym05jXUwPJV2Mrn6U0w4cMn2OVqxvkHJY79Wf6pzJFxrRaVm6lYDASTwFejk46fzTLVPvWkHp6e6MvPpM8Xy5xt/OTxx1JO1o+pKhm19jeO9yR5RRPkH6qwdJir/jDj6Of4m5/gFaisRDoAlNNOu3Pu7STA+CKV7fUwPH8F0+k6g54BexzD6OaQpoLOfwM/PyWjA13miefScvE8xo1JNzVPhVa4A8sK2t3DlNUYS4QlQk3CMJyMIBuEmE9GEaBmEYTsIwjQNwk2p+EYRoGbUbU/CMI0DMIwn4RhGgZhCchGjQNCdhJhOCNhHYZlpHsvNrbNsr2+jivTiF552ki7uyfR4z/ACWefw14r5MpBXWqlA/Ct1zlS6YuxN4Uia04T2tymSJ7lAS9/DPoXEHA/fyr3cA9f08lM2HHAHCWlyxzEnZGq+Qy2N0zvJsh+6H+AcH88rWibBEA1rWtA6BowP0C1RAPRL8o0/sj9AjyfafLGkts8m5/wqOPvZDwNrfM+f0W8KLPROMQA6Jat9n9zH4ilFE1nJ6qVtoKjemG7blNbCduR/FKX8H135rUjlHkrjeVgOubOMfmnN1b3V7kLLit9NJ8/iLXj9emE0UoeoY0fQKk/UoJgWiVplaCfC4Eg+hwq9XUCDtcpt8/kphdfhvxRNHkrsQAWZBNkK3G9XjYwzlXdoKfGfIqBr05svK12wsqyhCEaZhCEJ6AQhCeiCEIwjQCEqRBhCEIAQhCQCEIQECVIlWSihcl28qeBko/YcM/Q/8AAusc4AZKw9YnZPG+IDhwIz/NTn6Xx+3IwOyAVequUP2XJEODuA/VLVfzg9VLqaYKmY5VGuUsTk9jS/EVKFWicrLCqiUzQpcKIFO3JpSAqrbfgFSlyoag/o31Km3wrGeWDKHueXNGfQeyytabdnwyGR8ODy4NH8SuxghCbLEEujpx5f04qDR5oiHvtzyEdQ52WH22+SusofMMcyUEMd1ByMj0Pst81ueApY4Gt5JH5osVeSszQezkcByB/dAGAArmp6efxs6jqPVasZbjgj9QnPe3HJTmE0wvJl22ytNs5HP/AArWjmXLamTDLvb+E9QP4/VX6eobgMKN6Xlh2m46ISo71ZzbCkEiq5sftt+q/c1SrP0uTqForfG7jjzmstBCEK0BCEIAQhCAEIQgBIlSJAIQhBhCEJBAnBNShQtndoXubXeW9QF5p9pTh3hd59F6xahD2OaejgQV55Pp/dyOaR+En/yseSeduz6azViSnqkmPGPzTZbALwR5q4xjdnI6BcdJckbYIxlmf0S9NZh23p2UblNEVRrSZAPqFbYU0LjHKdkqpMcnB6Njq0Gyp3eKgHFDpCn2HRalnwsl9wOkPo3gfXzTb0zsHH/CVy+q6sysPvHhuc4yeT9Aol3W2HHHasvNAws3VO0cMIy5w49+M+i8y1PtpIctgikd5ZEb/wCQ/gsBov2Hbvl5Dnp3gLB+QOFvqrw4sN+b5/EegXe27nE9212PI42j9/KzrHaK3KMgYA6Fxz+5J2W0Cw6T/wB3GRDtd4YS0yb/ANkZcSMdV2k+hV5I5GCt/SMe0PfId7CW7Q5oHAI6ghExjoyymHiY/wCv+vMp+11yI8vbgejcLc0Lt/3nDjyPxAny9QUyL4Qhx8dqQ8+rRkfoVv6b8OK0IwI8nzc4kk/qlZEXk7f3ySf5E2uxzcNeCfQEZV7SazwM+WePorFjsvC1ngjALRxgAFaOjRnZh3ULKzy5+8k8HxblbicmyjHRNDsKbNI3tsaY/wAY98raXPaQ/MjfzP7l0K6eL04Oef1BCELViEISZQCoSZSZSByE3KTKD0chNyjKWxo5JlJlJlLY0ckTcoU7PRiVNylVaM5c/wBoqnIkx14P8lvpk0QeC1wyClljuaVhn1u3GtZ4SFnUtNaXOc4LoNQpOhO4cs/h9VUY5uchYa1fLtx5PF18s8tDXYHRTscluNGdwUDXcoNeaeE5qgjcpNyRpQ9Yev8AbCjRe2OxNiRzd2xrHyEN6AnA46LUdIuR0GtFN2pkbLGyRnyGdsjGvbkNj5w7zV4Y9rqo5crhjuLr/iFpBhMhs/tbdndS97nGc7MZx79PzXOSdrdGeS+SVznng7q8hOPbjot5/ZKn9p/bfds+zBUdM6ENj7v59p7g19mMfi5/vhWrGlVv+rIovlou6OmFxi7mPu92X+LbjGfdazixjmn1OcYNTthoTSPvHN9xXlwP0C0q3b3Q84FhzcAnxV5gDgdBhvVZvxUr3Y6drfW0ltXvmNY6pG9t8M74FnsHcAO+pWz227KVbmkwQwQsZfiox24e7iY18zI2MbNHloy4ne3j+tt91fWH/L5fyB8TdGx/Tyf5eX/ROZ8UdGH/ANz/APLyn+Sw/ibqrNKtUZq9Ko/vdOLXRz1g+I5ex3ebWlvj8OM+hK0PiH2oGn1dMmh02g5+oV3STCWnua1wZA7DNrgQMyu656BHSJ/kZtA/FTRgeLD/AC5FebH8Fa1D4k6RCWg2txexjx3UckgDXDI3YHBwfwnkeeFR7GaFp9ajQ025Aw2tZgtyF7o2963MYcG7iMsIjIA5HiafNcz8FtCbHf1OtahY99aFzCJI2vaHskLS5u4eeOvol0ifvZPUtN1OC7A2xWkD4n5AcA5pDgcFpaRkELN1nW69CLvbMmxm4NHBc5zj0aGjk9CuQ+Bep12UJIHzxNnfdlLIXSxtmc0xQgFrCckZBHA8ipNagGq9oqlDG6vQHf2h1aT4XlrgeCD9yz/G5Z3DeWms5NYba2ldvKFyUQwTEyuBLWvjezdgZIBIwTjnCp6r2/0+u8xvn3PacOELHSAH0Lhxn2ysX4pw1renw6tprGR/KW7NeZ1YMj+7LyxkpLMdcMI9pwrl+GPQaumVqNCvY1LU9u6e0wSZkd3Y7tpJG0F0jQOQAG5OSSU/szaf5OWvTc0T4o6PGHSvtOB4aI+4nL+cnPDcY49Vpj4zaJ/3En+Wm/0XBmhbdrWknUtJrVXzSThwriu6KxtGdz2Nc7BbuaMuJzn2W/8AEinbihvd1V0htNsMgB7p7dQDCzBLceEPBJI/JaY4yTUY5ZXK7rdf8ZtED9osSEf/AKCtNs/eA79y7bTNShtRMnrytkhkGWSMOWnnBHsQQQQeQQQvFvhfqrZqkr7tKjFo1Ku2OeZ9cGWWwGs5J/beSQemcvaBkldB/wCn9jhTtva1zasl15qtkznYGgOOfP8AZGR5tPoml6nlIkykJSVo7KTKblISgHZSbkzKQuSM/cjKjyjKk0mUZUe5JuUhJuQosoSB2UoKblGVqk/KXKZlLlAK9gcMEcFY9vROpjOPY9FsZSouMqscrj6cDq8pgBa8c4OMeayNI1IyEsdw4E7fcei7jtHpQmbnHI6Lg3US13o5p/PKxuOq6sOTtG216mBVWm/cMHh4/f7q3twl0azIxy4SxrJ0rXTelrSyQyVAxphaDlxDQeTxkbTxnPI9V3bwonOwjG9bsuTHvjp5I/UNWNF+I3/Zh1AzGLu/v8d53vpnu92DnpuXQS/EON2ts1YUbPcMqGAs7tu/vCXHOc4xz6ru2SqcXSBjKv7t/DC/TT4ryHtbf0i3HO6ppFtl6xIHtmkdI9gkdKHSEsDyOW7xjHmtLVO3M8s+l2adKyHaTDtsB0RLXxkRsePDnDSGuGT0yF6jDe91bZcPqqnIj+P+3i3xK1mTXZopKdCyBVryCRr4uQ3duyNueMJvartLFfZpEbqVnutMY1lsd2MyR4ga4MweM904ZOPxBe3fOcdVBNe4/Ej7pz6f9vPdR+J+rzSSWqNDFCuYQWzV8zYx4vED6g/hztBBKipfEWrFqlrUG6fb7u7WijkZsbu75hwXdcAFgZ+eV3jrvumu1QjoSp+9+lX6b9vFu0h0ueOOPStLtQWzMwh8r5Hgx4dloBecHcWHPsVqdlO2Eulu1KSarM/VLbiI5O7DoWHxEHrkgudnAyCGNwvR44Z7L/CC4n9AF0WndlGjBmdn+w3gfmU5yW+ojLixxnnJ5Y/4g3JK1ulq9F7mWoGiE1a7W7HuaTvOTgkEsPsWYVR3aqCShWq9oNJtEVmNFS3G18Mjo8Bo/Htz4WtyckOwDjIyvoGvE2Nu1jQ1o8hwFJuWkrCyfDwDUO2QksaTag0u23T9IDmRvLHPc9jo2Ma3djaCBGP2jnJVftZrmjXjZn+xrvztiN+yZznhgn2bY3lgfjAIbxjyX0PuRuPqnsafLFWQs0ubTX6fb+flstfG4NnEYbmI7TFnlxDHfsnqF9JdlKTq9CnA9obJDUrMkaMYEjY2h/T+1lam5JlK0FykJSEpMpK0UlNykJSIBcoymkppKDPymkpuUhKQKXJNyZlCWjP3JEzKVGgnSoQqQVCEIBUqEJg1/RcXrrR3vTySoUZtOP2z1qM/CPohCWHy6L8I3KCRCFOTSIR0URSoUmRhVyuShCqJOlPVZ855QhRWmJGdQld1QhKpyd5ojAIm4AGR5ABaCELox9R5+XukQhCoghCEAJChCQIkSIQoiQpUII0phQhBw1IhCARIlQgEKEIQ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data:image/jpeg;base64,/9j/4AAQSkZJRgABAQAAAQABAAD/2wCEAAkGBxAQEBIQEA8VFRAPEA8VEBAPDw8PDxUPFRUWFhURFRUYHSggGBolGxUVITEhJSkrLi4uFx8zOD8tNygtLisBCgoKDg0OFxAQGCsdHR0tKy0tLSstKy0rLS0tLSstLS0tLS0tLSstLS0tLS0rLS0tLS0tLSstLSsrLS0tLS0tLf/AABEIAKIBNgMBIgACEQEDEQH/xAAcAAABBQEBAQAAAAAAAAAAAAAAAQIDBAUGBwj/xABAEAABBAEDAQYDBQQJAwUAAAABAAIDBBEFEiExBhMiQVFhBxRxFSMygZFCobHBM1JicoKU0eHwFlTxCCQ0Q1P/xAAZAQADAQEBAAAAAAAAAAAAAAAAAQIDBAX/xAAmEQEBAAICAgEEAQUAAAAAAAAAAQIRAxIhMUEEE1FhFCIyobHB/9oADAMBAAIRAxEAPwDcYrsKqxtVqNq82YsV2FWmqrCFaatcYo8IJTsLM1G9jwtV6Xjjcr4Ty2mg4HVRusNb1PPoseN5Bz5lTRxF3JU9tenXjwyLT7zjnHCZHK5xUkNQu+ivwU2jyS81rqRTEZJCsiFXGRD0UrIlWhtQbUHorEVUK62L2Ugi9k5iVyQR1gpm1B5KZrFK1pVyMrUTYCnsgKnaPZSs+ivUZ2qFnT2vHI5XPXdPMZ6ceq7UKG3VbI0ghVpndVw21RvC1LdIscW/8wqzoD6IRWXIxVHxFbRrn0Ub6vspuKGM6FRGBbJr+yjfX9lHUmQ6MqJzVqy1/ZUpY0uoUXtTNitmNAiVzA0UbFdghTY41pQR8LSYiI2wqQRqbanNYq0pEI1IwKUNSFqVigWpjThSAqKVyzoWGSoVEypUtpOiar0LFViCvwBRMURPHGp2tASwtVDWrvdtwOquyYzbTHHd0rapqGPC0rIZl3VQwkvJJ81qVq6w813YYzGG1q/qtCNmERx4VhjEdV7OjGFZYFEwKdgVJqVoXJdtA61ao6UyRzW2ZHT3HRuLSKMIJLSRy0POQD6tC65q43W+zmpm9Pbo2a7PmqrK5fOJhYgiGN3cFgxkkbsnz/VXjrflnnvXhy47NxO1fTqzH2fsjU4ZJ2QPsTNc2ZkEhewnO4OaWsJ/vYUV/snFHWmsCaaSN93TxQm+YmAOm2SzDMbuo3PYc4OWnoumd2f15ksDmXKdj5KaaStPeFr5nEsbo3RybQRtw89D1a36LPg7Fa3HTZp7bdJ1aOZk7DI2yJWStcJe7bhuO77zJ558R+i23GHXJBNpdZt7UKOnvt1Lum1zYhsC6+avMGNjcY5Y39ATIBjkeZ/qmnZY/U5pZpXSixNoMd2gIppI447EI2SRsaDzue0u5z1XUz9m9Xt96yzYo12WwG3JNNrP+anhAwYnySAHG3jPOPcZBv652Wna+hPpT4YptNjkhjjtd6YX13sDNryzLiRjPuTnyS3Nn1unKu7FVo5Yt007q9SnbfqwFmcNdcrQwv67vCc2M4/slU9M7FiaPR5GWC2O7Gx2oRyag+KSYbmYEbC7LvPhvnhbLOx+u91br/OUu61SWSW47baMjHynEghGMFu0Ac44446qD/oLWc0nfM0c6QAKXhtYeNzT9/xxw0fhz6e6e4XWs3sx2ejms6g27LZdp9HUHUqUTbE3hlls7M5BzhjdhcTxhxPOFW7P6ZWH2lXvVp5LWjw2ZZZxqNiIWNjnFmGAfdgs285d6+a6mDsnrxa+M6hWqsknt2Xyaf8AMiaS1OXOxIXAeAOIHHOGjqVXs9j9dkktzOm04SahVFa0Wi5zEG7e8b4f6THHpwEbg61g6XpE0raLJ45YNP1TUY3wVTdfO/5c1t27vBg4cSDg4PHToS7R+zlScW2Bpu262oWoYKE2qvpPiqxuIYYs53knzOBz7HPfaz2WsmrprKc8XzOkmHu3WmyCCTZEIiXBmXN6Zxyucqdk9Xrv7wM0maZ1iWx3tmvYMkM8j957mQNztDuRnoUSlZpygrvdVbNY799XTNStxXKRnk+YjrO2BpL2kbnR5Ptz1Ayta52Pqsmq1Pn5Zp9TsNfRmbZlxX0lo7wPAzhzyAWjPHnxgg9lp/Y97aNyvLY32dRNl9ixsw3vpm7ctZ/VHHH16dBzjPh/qUz68ti7DFLptWCGhJSZI8gwkbHzCQAHjIIHXPoMFpYD9OpTs1dlBlmrY0qOV/zBuyy/NMjL2yCVhA2khvGD5+2Dfb2Qqfa7aX33yztJFks+Zm/+Rg+POf3Lcs9l9VstmhnkoVobTgbk2mVpGW7IBJxI5wAGSSSR6nqCQW/YmttaIRPR4r/LDUTXl+0/lP6mfw5/P3znlAZ/ZnsVVno0Z5IbB+ZrWZLd6K+9j65jBLXtgOTJk8eEHHGRyjsZYksafBLK4uee8bvd+JzWPc0Od74CKvZrWoTSMdmmPslszah22PvGSkB7Z+OhaP2f91pdltAmqQytndGXTWJZRHXDxXiD8fdx7udvt5fvKpZHCNTNhVr5flTxwIlRpSZCtCGLhOECswRp7ORAYkmxXjEmmFG1qwYkcxWhEkMaLTUXMVWwtV0SqzwZWWVFZuUKy6uULLsSWIcrRrtVSJnK0q0a6JE6TOftaSuP1SYyP9srp9Xdtj+q5mGInlZ8vvTp4cflPTr4C1oYwAqsCsh6zjdMAngKNjsqQFMJYwrAUETlK1ycKpWhStULSnByZJsoTA5OTLR2UoKYE9oQVLlOBSYQUEflISm5SByD0N6C3PKkbHlOjb5J4s8/SPamlqs7UhYtNstKpYmGJXdiO7RstM2SuqktZbhjUMkKVGmEKamZUWp3KcIlI0y/lk9kC0e6QIkbGlQQpwgVsRp2xPZqRgTDAtAsTSxLZs50CidXWoY0wxKKGZ8qhafdoS0GVHW5WhDCnxxqw1i6CYPaAcNCywwBa3abjaVixvyufO/1OnjnhMxPSN5TndFLWJY3KxGcrPDlcicnDsWwnsCjjVhrU4ilCXKbkKOSYDzRtUxqYOTxIs/5oeSkjkyl2O4L4cpWOVBkisMk8k5UXFaeVC96dk4VZ7vMotKRKZErZB6qiZB6pzOeiXZWmrE9WMZ5WVG/Hmr1a0DwrxyZZ4rACXanYS4V7YGbUbU/CXCAZtUbmqfCQhKhBsRtU21JhSEO1G1TYRhARbUm1TYSbUgi2pNqm2o2oNDtRsU21G1AQbEqm2oRolVjVIAlaE8BabDA7VR5jz6LmoXcLtdah3ROHsVwTXYCxy9uji9NGA8qyQqVUq60pNjQxTRIwpGMQdTRFSyS+iruJHRDQjYk+Tj9eUdwD1WXquuR1x4iAfIcAlYo7YseeJCf7MMbpXfrjCF6rrXgDyVYyc8LCZqu/wDasj3dX4+mA1JLakcQGSBxyOHwvYR+f+ym05jXUwPJV2Mrn6U0w4cMn2OVqxvkHJY79Wf6pzJFxrRaVm6lYDASTwFejk46fzTLVPvWkHp6e6MvPpM8Xy5xt/OTxx1JO1o+pKhm19jeO9yR5RRPkH6qwdJir/jDj6Of4m5/gFaisRDoAlNNOu3Pu7STA+CKV7fUwPH8F0+k6g54BexzD6OaQpoLOfwM/PyWjA13miefScvE8xo1JNzVPhVa4A8sK2t3DlNUYS4QlQk3CMJyMIBuEmE9GEaBmEYTsIwjQNwk2p+EYRoGbUbU/CMI0DMIwn4RhGgZhCchGjQNCdhJhOCNhHYZlpHsvNrbNsr2+jivTiF552ki7uyfR4z/ACWefw14r5MpBXWqlA/Ct1zlS6YuxN4Uia04T2tymSJ7lAS9/DPoXEHA/fyr3cA9f08lM2HHAHCWlyxzEnZGq+Qy2N0zvJsh+6H+AcH88rWibBEA1rWtA6BowP0C1RAPRL8o0/sj9AjyfafLGkts8m5/wqOPvZDwNrfM+f0W8KLPROMQA6Jat9n9zH4ilFE1nJ6qVtoKjemG7blNbCduR/FKX8H135rUjlHkrjeVgOubOMfmnN1b3V7kLLit9NJ8/iLXj9emE0UoeoY0fQKk/UoJgWiVplaCfC4Eg+hwq9XUCDtcpt8/kphdfhvxRNHkrsQAWZBNkK3G9XjYwzlXdoKfGfIqBr05svK12wsqyhCEaZhCEJ6AQhCeiCEIwjQCEqRBhCEIAQhCQCEIQECVIlWSihcl28qeBko/YcM/Q/8AAusc4AZKw9YnZPG+IDhwIz/NTn6Xx+3IwOyAVequUP2XJEODuA/VLVfzg9VLqaYKmY5VGuUsTk9jS/EVKFWicrLCqiUzQpcKIFO3JpSAqrbfgFSlyoag/o31Km3wrGeWDKHueXNGfQeyytabdnwyGR8ODy4NH8SuxghCbLEEujpx5f04qDR5oiHvtzyEdQ52WH22+SusofMMcyUEMd1ByMj0Pst81ueApY4Gt5JH5osVeSszQezkcByB/dAGAArmp6efxs6jqPVasZbjgj9QnPe3HJTmE0wvJl22ytNs5HP/AArWjmXLamTDLvb+E9QP4/VX6eobgMKN6Xlh2m46ISo71ZzbCkEiq5sftt+q/c1SrP0uTqForfG7jjzmstBCEK0BCEIAQhCAEIQgBIlSJAIQhBhCEJBAnBNShQtndoXubXeW9QF5p9pTh3hd59F6xahD2OaejgQV55Pp/dyOaR+En/yseSeduz6azViSnqkmPGPzTZbALwR5q4xjdnI6BcdJckbYIxlmf0S9NZh23p2UblNEVRrSZAPqFbYU0LjHKdkqpMcnB6Njq0Gyp3eKgHFDpCn2HRalnwsl9wOkPo3gfXzTb0zsHH/CVy+q6sysPvHhuc4yeT9Aol3W2HHHasvNAws3VO0cMIy5w49+M+i8y1PtpIctgikd5ZEb/wCQ/gsBov2Hbvl5Dnp3gLB+QOFvqrw4sN+b5/EegXe27nE9212PI42j9/KzrHaK3KMgYA6Fxz+5J2W0Cw6T/wB3GRDtd4YS0yb/ANkZcSMdV2k+hV5I5GCt/SMe0PfId7CW7Q5oHAI6ghExjoyymHiY/wCv+vMp+11yI8vbgejcLc0Lt/3nDjyPxAny9QUyL4Qhx8dqQ8+rRkfoVv6b8OK0IwI8nzc4kk/qlZEXk7f3ySf5E2uxzcNeCfQEZV7SazwM+WePorFjsvC1ngjALRxgAFaOjRnZh3ULKzy5+8k8HxblbicmyjHRNDsKbNI3tsaY/wAY98raXPaQ/MjfzP7l0K6eL04Oef1BCELViEISZQCoSZSZSByE3KTKD0chNyjKWxo5JlJlJlLY0ckTcoU7PRiVNylVaM5c/wBoqnIkx14P8lvpk0QeC1wyClljuaVhn1u3GtZ4SFnUtNaXOc4LoNQpOhO4cs/h9VUY5uchYa1fLtx5PF18s8tDXYHRTscluNGdwUDXcoNeaeE5qgjcpNyRpQ9Yev8AbCjRe2OxNiRzd2xrHyEN6AnA46LUdIuR0GtFN2pkbLGyRnyGdsjGvbkNj5w7zV4Y9rqo5crhjuLr/iFpBhMhs/tbdndS97nGc7MZx79PzXOSdrdGeS+SVznng7q8hOPbjot5/ZKn9p/bfds+zBUdM6ENj7v59p7g19mMfi5/vhWrGlVv+rIovlou6OmFxi7mPu92X+LbjGfdazixjmn1OcYNTthoTSPvHN9xXlwP0C0q3b3Q84FhzcAnxV5gDgdBhvVZvxUr3Y6drfW0ltXvmNY6pG9t8M74FnsHcAO+pWz227KVbmkwQwQsZfiox24e7iY18zI2MbNHloy4ne3j+tt91fWH/L5fyB8TdGx/Tyf5eX/ROZ8UdGH/ANz/APLyn+Sw/ibqrNKtUZq9Ko/vdOLXRz1g+I5ex3ebWlvj8OM+hK0PiH2oGn1dMmh02g5+oV3STCWnua1wZA7DNrgQMyu656BHSJ/kZtA/FTRgeLD/AC5FebH8Fa1D4k6RCWg2txexjx3UckgDXDI3YHBwfwnkeeFR7GaFp9ajQ025Aw2tZgtyF7o2963MYcG7iMsIjIA5HiafNcz8FtCbHf1OtahY99aFzCJI2vaHskLS5u4eeOvol0ifvZPUtN1OC7A2xWkD4n5AcA5pDgcFpaRkELN1nW69CLvbMmxm4NHBc5zj0aGjk9CuQ+Bep12UJIHzxNnfdlLIXSxtmc0xQgFrCckZBHA8ipNagGq9oqlDG6vQHf2h1aT4XlrgeCD9yz/G5Z3DeWms5NYba2ldvKFyUQwTEyuBLWvjezdgZIBIwTjnCp6r2/0+u8xvn3PacOELHSAH0Lhxn2ysX4pw1renw6tprGR/KW7NeZ1YMj+7LyxkpLMdcMI9pwrl+GPQaumVqNCvY1LU9u6e0wSZkd3Y7tpJG0F0jQOQAG5OSSU/szaf5OWvTc0T4o6PGHSvtOB4aI+4nL+cnPDcY49Vpj4zaJ/3En+Wm/0XBmhbdrWknUtJrVXzSThwriu6KxtGdz2Nc7BbuaMuJzn2W/8AEinbihvd1V0htNsMgB7p7dQDCzBLceEPBJI/JaY4yTUY5ZXK7rdf8ZtED9osSEf/AKCtNs/eA79y7bTNShtRMnrytkhkGWSMOWnnBHsQQQQeQQQvFvhfqrZqkr7tKjFo1Ku2OeZ9cGWWwGs5J/beSQemcvaBkldB/wCn9jhTtva1zasl15qtkznYGgOOfP8AZGR5tPoml6nlIkykJSVo7KTKblISgHZSbkzKQuSM/cjKjyjKk0mUZUe5JuUhJuQosoSB2UoKblGVqk/KXKZlLlAK9gcMEcFY9vROpjOPY9FsZSouMqscrj6cDq8pgBa8c4OMeayNI1IyEsdw4E7fcei7jtHpQmbnHI6Lg3US13o5p/PKxuOq6sOTtG216mBVWm/cMHh4/f7q3twl0azIxy4SxrJ0rXTelrSyQyVAxphaDlxDQeTxkbTxnPI9V3bwonOwjG9bsuTHvjp5I/UNWNF+I3/Zh1AzGLu/v8d53vpnu92DnpuXQS/EON2ts1YUbPcMqGAs7tu/vCXHOc4xz6ru2SqcXSBjKv7t/DC/TT4ryHtbf0i3HO6ppFtl6xIHtmkdI9gkdKHSEsDyOW7xjHmtLVO3M8s+l2adKyHaTDtsB0RLXxkRsePDnDSGuGT0yF6jDe91bZcPqqnIj+P+3i3xK1mTXZopKdCyBVryCRr4uQ3duyNueMJvartLFfZpEbqVnutMY1lsd2MyR4ga4MweM904ZOPxBe3fOcdVBNe4/Ej7pz6f9vPdR+J+rzSSWqNDFCuYQWzV8zYx4vED6g/hztBBKipfEWrFqlrUG6fb7u7WijkZsbu75hwXdcAFgZ+eV3jrvumu1QjoSp+9+lX6b9vFu0h0ueOOPStLtQWzMwh8r5Hgx4dloBecHcWHPsVqdlO2Eulu1KSarM/VLbiI5O7DoWHxEHrkgudnAyCGNwvR44Z7L/CC4n9AF0WndlGjBmdn+w3gfmU5yW+ojLixxnnJ5Y/4g3JK1ulq9F7mWoGiE1a7W7HuaTvOTgkEsPsWYVR3aqCShWq9oNJtEVmNFS3G18Mjo8Bo/Htz4WtyckOwDjIyvoGvE2Nu1jQ1o8hwFJuWkrCyfDwDUO2QksaTag0u23T9IDmRvLHPc9jo2Ma3djaCBGP2jnJVftZrmjXjZn+xrvztiN+yZznhgn2bY3lgfjAIbxjyX0PuRuPqnsafLFWQs0ubTX6fb+flstfG4NnEYbmI7TFnlxDHfsnqF9JdlKTq9CnA9obJDUrMkaMYEjY2h/T+1lam5JlK0FykJSEpMpK0UlNykJSIBcoymkppKDPymkpuUhKQKXJNyZlCWjP3JEzKVGgnSoQqQVCEIBUqEJg1/RcXrrR3vTySoUZtOP2z1qM/CPohCWHy6L8I3KCRCFOTSIR0URSoUmRhVyuShCqJOlPVZ855QhRWmJGdQld1QhKpyd5ojAIm4AGR5ABaCELox9R5+XukQhCoghCEAJChCQIkSIQoiQpUII0phQhBw1IhCARIlQgEKEIQ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7541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62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53989"/>
            <a:ext cx="3167578" cy="13335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en-US" sz="2400" b="1" dirty="0">
                <a:solidFill>
                  <a:schemeClr val="tx1"/>
                </a:solidFill>
              </a:rPr>
              <a:t>Triad of </a:t>
            </a:r>
            <a:r>
              <a:rPr lang="en-US" sz="2400" b="1" dirty="0" smtClean="0">
                <a:solidFill>
                  <a:schemeClr val="tx1"/>
                </a:solidFill>
              </a:rPr>
              <a:t>Relationship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14" y="2411788"/>
            <a:ext cx="8755624" cy="2362200"/>
            <a:chOff x="1718430" y="98387"/>
            <a:chExt cx="8755624" cy="286507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718430" y="98387"/>
              <a:ext cx="8755624" cy="2865074"/>
            </a:xfrm>
            <a:prstGeom prst="roundRect">
              <a:avLst/>
            </a:prstGeom>
            <a:blipFill rotWithShape="0">
              <a:blip r:embed="rId5"/>
              <a:tile tx="0" ty="0" sx="100000" sy="100000" flip="none" algn="tl"/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794616" y="555466"/>
              <a:ext cx="8675766" cy="2190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9473" tIns="0" rIns="309473" bIns="0" numCol="1" spcCol="1270" anchor="ctr" anchorCtr="0">
              <a:noAutofit/>
            </a:bodyPr>
            <a:lstStyle/>
            <a:p>
              <a:pPr marL="109728"/>
              <a:r>
                <a:rPr lang="en-US" sz="2400" b="1" dirty="0"/>
                <a:t>The situation is more complex in children’s </a:t>
              </a:r>
              <a:endParaRPr lang="en-US" sz="2400" dirty="0"/>
            </a:p>
            <a:p>
              <a:pPr marL="109728"/>
              <a:r>
                <a:rPr lang="en-US" sz="2400" b="1" dirty="0"/>
                <a:t>dentistry</a:t>
              </a:r>
              <a:r>
                <a:rPr lang="en-US" sz="2400" b="1" dirty="0" smtClean="0"/>
                <a:t>. The </a:t>
              </a:r>
              <a:r>
                <a:rPr lang="en-US" sz="2400" b="1" dirty="0"/>
                <a:t>dentist (and other members of the dental </a:t>
              </a:r>
              <a:endParaRPr lang="en-US" sz="2400" dirty="0"/>
            </a:p>
            <a:p>
              <a:pPr marL="109728"/>
              <a:r>
                <a:rPr lang="en-US" sz="2400" b="1" dirty="0"/>
                <a:t>team)must also communicate with the parent(s) and the </a:t>
              </a:r>
              <a:endParaRPr lang="en-US" sz="2400" dirty="0"/>
            </a:p>
            <a:p>
              <a:pPr marL="109728"/>
              <a:r>
                <a:rPr lang="en-US" sz="2400" b="1" dirty="0"/>
                <a:t>child may receive information from more than one </a:t>
              </a:r>
              <a:endParaRPr lang="en-US" sz="2400" dirty="0"/>
            </a:p>
            <a:p>
              <a:pPr marL="109728"/>
              <a:r>
                <a:rPr lang="en-US" sz="2400" b="1" dirty="0"/>
                <a:t>source. </a:t>
              </a:r>
              <a:endParaRPr lang="en-US" sz="2400" dirty="0"/>
            </a:p>
            <a:p>
              <a:pPr lvl="0" algn="l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9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7541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895600" y="2514600"/>
            <a:ext cx="3505200" cy="289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1148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114800" y="3200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rot="-2764432">
            <a:off x="4936331" y="3139282"/>
            <a:ext cx="1539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rot="18886226" flipH="1">
            <a:off x="5105400" y="3200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3200400" y="4343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3581400" y="4343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5638800" y="4419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 flipV="1">
            <a:off x="5791200" y="4419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5105400" y="5181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 flipV="1">
            <a:off x="5105400" y="5410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3657600" y="5257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3657600" y="5410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3962400" y="411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society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733800" y="213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Child patient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6400800" y="5334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Dentist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2209800" y="5334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parent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en-US" sz="2400" b="1" dirty="0">
                <a:solidFill>
                  <a:schemeClr val="tx1"/>
                </a:solidFill>
              </a:rPr>
              <a:t>Triad of </a:t>
            </a:r>
            <a:r>
              <a:rPr lang="en-US" sz="2400" b="1" dirty="0" smtClean="0">
                <a:solidFill>
                  <a:schemeClr val="tx1"/>
                </a:solidFill>
              </a:rPr>
              <a:t>Relationship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7541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371600"/>
            <a:ext cx="7696200" cy="23083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Classification of child’s </a:t>
            </a:r>
            <a:r>
              <a:rPr lang="en-US" sz="4800" dirty="0" err="1"/>
              <a:t>behaviour</a:t>
            </a:r>
            <a:r>
              <a:rPr lang="en-US" sz="4800" dirty="0"/>
              <a:t> observed in dental clinic</a:t>
            </a:r>
          </a:p>
        </p:txBody>
      </p:sp>
    </p:spTree>
    <p:extLst>
      <p:ext uri="{BB962C8B-B14F-4D97-AF65-F5344CB8AC3E}">
        <p14:creationId xmlns:p14="http://schemas.microsoft.com/office/powerpoint/2010/main" val="40156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aalbader\Desktop\Light-Purple-Floral-Backgrounds-1000x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8575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Wilson’s classification</a:t>
            </a:r>
            <a:r>
              <a:rPr lang="en-US" sz="3200" dirty="0">
                <a:sym typeface="Wingdings" pitchFamily="2" charset="2"/>
              </a:rPr>
              <a:t>(1933):</a:t>
            </a:r>
            <a:br>
              <a:rPr lang="en-US" sz="3200" dirty="0">
                <a:sym typeface="Wingdings" pitchFamily="2" charset="2"/>
              </a:rPr>
            </a:br>
            <a:endParaRPr lang="en-US" sz="3200" b="1" dirty="0">
              <a:latin typeface="Castellar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379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 </a:t>
            </a:r>
          </a:p>
          <a:p>
            <a:pPr marL="0" indent="0">
              <a:buNone/>
            </a:pPr>
            <a:r>
              <a:rPr lang="ar-IQ" sz="6000" dirty="0" smtClean="0">
                <a:solidFill>
                  <a:prstClr val="black"/>
                </a:solidFill>
                <a:latin typeface="Aharoni" pitchFamily="2" charset="-79"/>
                <a:ea typeface="+mj-ea"/>
                <a:cs typeface="Aharoni" pitchFamily="2" charset="-79"/>
              </a:rPr>
              <a:t>         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657877" y="1061884"/>
            <a:ext cx="7592901" cy="843116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Normal\Bold: brave, co-operative, friendly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657877" y="2133600"/>
            <a:ext cx="7649437" cy="8382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Tasteful\Timid: shy, does not interfere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579307" y="3429000"/>
            <a:ext cx="7634748" cy="7620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3.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 Hysterical\Rebellious: temper-tantrums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550847" y="4419600"/>
            <a:ext cx="7634748" cy="7620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4.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 Nervous\fearful: tense, anxious and fears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19769</TotalTime>
  <Words>720</Words>
  <Application>Microsoft Office PowerPoint</Application>
  <PresentationFormat>On-screen Show (4:3)</PresentationFormat>
  <Paragraphs>178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Aharoni</vt:lpstr>
      <vt:lpstr>Algerian</vt:lpstr>
      <vt:lpstr>Arial</vt:lpstr>
      <vt:lpstr>Calibri</vt:lpstr>
      <vt:lpstr>Castellar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Triad of Relationship</vt:lpstr>
      <vt:lpstr>PowerPoint Presentation</vt:lpstr>
      <vt:lpstr>Wilson’s classification(1933): </vt:lpstr>
      <vt:lpstr>Frankel’s classification(1962):</vt:lpstr>
      <vt:lpstr>Behavior management  techniques </vt:lpstr>
      <vt:lpstr>PowerPoint Presentation</vt:lpstr>
      <vt:lpstr>PowerPoint Presentation</vt:lpstr>
      <vt:lpstr>B-Methods: </vt:lpstr>
      <vt:lpstr>PowerPoint Presentation</vt:lpstr>
      <vt:lpstr>PowerPoint Presentation</vt:lpstr>
      <vt:lpstr>B-Methods: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iraq</dc:creator>
  <cp:lastModifiedBy>Admin</cp:lastModifiedBy>
  <cp:revision>435</cp:revision>
  <dcterms:created xsi:type="dcterms:W3CDTF">2006-08-16T00:00:00Z</dcterms:created>
  <dcterms:modified xsi:type="dcterms:W3CDTF">2018-12-19T07:51:19Z</dcterms:modified>
</cp:coreProperties>
</file>